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8" r:id="rId7"/>
    <p:sldId id="266" r:id="rId8"/>
    <p:sldId id="265" r:id="rId9"/>
    <p:sldId id="267" r:id="rId10"/>
    <p:sldId id="259" r:id="rId11"/>
    <p:sldId id="260" r:id="rId12"/>
    <p:sldId id="261" r:id="rId13"/>
    <p:sldId id="262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1" d="100"/>
          <a:sy n="61" d="100"/>
        </p:scale>
        <p:origin x="-784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E03360-3261-E175-3D9E-4B898563E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BF8F60E-5EE5-FD4F-26AC-F2F7C709D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F7061B-B7F3-1FD6-0198-83A2F6C1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F9EB35-5847-857C-E402-CA529F6C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D72C37-79A8-76A5-ABEC-EF258C69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8F39DC-AFD3-982C-166D-F56EF7C2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1AEA001-4D47-A440-2320-AA8EB678B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FF9AB8-02DC-FD8B-8047-AC2A26D5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7FAE4A-9692-4E17-9148-14B9D401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808007-2B5D-7280-CBF5-AF84D104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5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337C99F-CA37-997B-3580-36B3E20C9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362839A-DF93-D7D9-EBCC-6CE7AC643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272952-6F37-64D9-DCB3-D6F74785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B7D118-4E4E-A11A-A389-BB508F03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ABE3D81-4524-749A-408E-BDF3FB65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EA5DD7-2EA2-4D6F-5AC8-66601B57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EEFF72-AB23-6A7B-BB3A-CAA4CC8D4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B867E6-4055-1CE6-DE95-D0857131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BC74D9-BD14-CEF0-5B56-8F792811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DD2DEF0-BCC1-1FDA-94E5-DE78AC8D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7D0881-CDA9-B02D-0353-3C0A5E12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01F488-1F1A-248B-941B-90CB7EE32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F6345-3F22-97CD-6002-FA2036E6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FD4FA6-1235-9777-1AE9-B892F1DD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9A76B0F-8C4D-AB7A-CA89-8922C48C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2C9818-420D-C12A-6F69-ACF3E205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B94298-CF31-E318-16CC-A29BB9A4D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04F81E-D45E-1D0E-CFE0-80CBE6EC9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6F46633-6CE6-81C4-8690-9526CF601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E1B66A-DB30-C378-A894-3936D266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9EF993-1797-A9BB-0162-237197CC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3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780072-7A85-942A-974D-43E1B8D5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F6E937-B2D6-7A56-4A74-0194FA8DF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D0C8156-1EC7-74E1-BA64-AC9EE560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7F3F23C-1FB0-7073-550C-EA3F7B120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97CA33A-4A20-2FC0-D79F-ADA6782B0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D8A5983-1CE2-E952-EF60-BACC8B3E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DAB31BD-AA88-7F5B-8662-D9885172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275A02B-B660-3AF9-26E2-BDEBABD2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2A1E93-40D6-D71D-EB9F-F7D6CF89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09D3673-198C-BF1B-CEA4-62D2FEA7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731A59-855B-6D76-F2A4-92739A26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8F611F9-44D2-4DD7-E878-2C30BDD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2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182DFD1-BC04-3477-D0EC-3A4A823A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D4C4E6C-5217-43EC-E0A4-A5DEEBC2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F48C8E-F421-AEA4-967D-67D98DBB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4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85884-04F5-5E0F-FF1A-6AC6B8C81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16673E-81E7-81E1-E1BD-8B754CBE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2E4B93-774F-3445-F0E6-49421302A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94D87BC-6AD7-DC63-AE97-427F6441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F010F4-84E1-EDBC-A61C-B6E8F686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AABA4EE-2ADA-6F00-D585-2E06A30D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F97727-0047-0B30-11E8-1FB607142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9FA6EFA-438E-A51A-595E-BC63D5B03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68EBE0E-322D-B535-D2A0-53AD34CE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C8FAD4D-368C-1CA2-B692-1D4742B9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EE2AB5-D342-9AF3-7DC0-1BEAED67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40F2C1-AD84-5B06-46F3-1BF33245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2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D0459B8-D1D8-9DBB-E8A0-FBAACC03A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C2A3B1B-5BE2-4983-3E10-B11484E01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7D6923-5175-1324-75D9-B7E4CD4C1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41923-3560-4E94-9190-80F1A3A50049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DB6DBF7-36A8-5091-EA5C-445B624D1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A06283-BF6E-AEB7-860E-0D4742166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91C0B-8515-479E-A294-D05B8555E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any-mail-secure-login[.]xyz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any-mail-secure-login[.]xyz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ank-secure-login.net/" TargetMode="External"/><Relationship Id="rId2" Type="http://schemas.openxmlformats.org/officeDocument/2006/relationships/hyperlink" Target="http://www.bank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9558F-4FAD-A458-010E-875CE09D1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1"/>
            <a:ext cx="9144000" cy="835377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Phishing Attacks Awareness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0A03E85-67A6-D243-78C5-8356B7746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D4DBF7D-28C4-7B27-C2C8-B7B2B73FC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779"/>
            <a:ext cx="12192000" cy="5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732EEA3-2AC6-B936-1AD3-99EF7BB0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87CD5A-B7DB-91C0-BE69-4D63489D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191911"/>
            <a:ext cx="11085689" cy="108373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</a:rPr>
              <a:t>How a Phishing Attack Works</a:t>
            </a:r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000" b="1" u="sng" dirty="0">
                <a:solidFill>
                  <a:srgbClr val="FF0000"/>
                </a:solidFill>
              </a:rPr>
              <a:t>Step 1:  Email Received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BE91C20-FBFB-9576-72EB-51CDBC97E8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75644"/>
            <a:ext cx="10924822" cy="558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F149B14-A481-E8DD-937D-37EF42F57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416755"/>
            <a:ext cx="11085689" cy="50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2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0038417-93C4-DA35-614D-F2BD4C66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ACC02-B8A2-3B54-1299-C9D5D646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How a Phishing Attack Works</a:t>
            </a:r>
            <a:r>
              <a:rPr lang="en-US" sz="6000" b="1" u="sng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6000" b="1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u="sng" dirty="0">
                <a:solidFill>
                  <a:srgbClr val="FF0000"/>
                </a:solidFill>
              </a:rPr>
              <a:t>Step 2:  Creating Urgency &amp; Fear</a:t>
            </a:r>
            <a:endParaRPr lang="en-US" sz="5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71142563-CA40-DDF3-FD6B-159CEFE0D8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41688"/>
            <a:ext cx="9569450" cy="491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 algn="ctr">
              <a:buNone/>
            </a:pPr>
            <a:r>
              <a:rPr lang="en-US" sz="1800" b="1" u="sng" dirty="0"/>
              <a:t>See the content carefully of the Email:</a:t>
            </a:r>
          </a:p>
          <a:p>
            <a:pPr marL="0" indent="0">
              <a:buNone/>
            </a:pPr>
            <a:r>
              <a:rPr lang="en-US" sz="1800" b="1" dirty="0"/>
              <a:t>From:</a:t>
            </a:r>
            <a:r>
              <a:rPr lang="en-US" sz="1800" dirty="0"/>
              <a:t> IT Support &lt;it-support@company-secure.com&gt;</a:t>
            </a:r>
            <a:br>
              <a:rPr lang="en-US" sz="1800" dirty="0"/>
            </a:br>
            <a:r>
              <a:rPr lang="en-US" sz="1800" b="1" dirty="0"/>
              <a:t>Subject: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⚠</a:t>
            </a:r>
            <a:r>
              <a:rPr lang="en-US" sz="1800" dirty="0"/>
              <a:t> </a:t>
            </a:r>
            <a:r>
              <a:rPr lang="en-US" sz="2400" b="1" u="sng" dirty="0"/>
              <a:t>Urgent</a:t>
            </a:r>
            <a:r>
              <a:rPr lang="en-US" sz="1800" b="1" dirty="0"/>
              <a:t>: </a:t>
            </a:r>
            <a:r>
              <a:rPr lang="en-US" sz="1800" dirty="0"/>
              <a:t>Email Account Will Be Disabled</a:t>
            </a:r>
          </a:p>
          <a:p>
            <a:pPr marL="0" indent="0">
              <a:buNone/>
            </a:pPr>
            <a:r>
              <a:rPr lang="en-US" sz="1800" dirty="0"/>
              <a:t>Dear User,</a:t>
            </a:r>
            <a:br>
              <a:rPr lang="en-US" sz="1800" dirty="0"/>
            </a:br>
            <a:r>
              <a:rPr lang="en-US" sz="1800" dirty="0"/>
              <a:t>Your email </a:t>
            </a:r>
            <a:r>
              <a:rPr lang="en-US" sz="2400" b="1" u="sng" dirty="0"/>
              <a:t>account will be disabled </a:t>
            </a:r>
            <a:r>
              <a:rPr lang="en-US" sz="1800" dirty="0"/>
              <a:t>within </a:t>
            </a:r>
            <a:r>
              <a:rPr lang="en-US" sz="2400" b="1" u="sng" dirty="0"/>
              <a:t>2 hours </a:t>
            </a:r>
            <a:r>
              <a:rPr lang="en-US" sz="1800" dirty="0"/>
              <a:t>due to security issues.</a:t>
            </a:r>
            <a:br>
              <a:rPr lang="en-US" sz="1800" dirty="0"/>
            </a:br>
            <a:r>
              <a:rPr lang="en-US" sz="1800" dirty="0"/>
              <a:t>Please verify your account </a:t>
            </a:r>
            <a:r>
              <a:rPr lang="en-US" sz="2400" b="1" u="sng" dirty="0"/>
              <a:t>immediately</a:t>
            </a:r>
            <a:r>
              <a:rPr lang="en-US" sz="2400" b="1" dirty="0"/>
              <a:t>.</a:t>
            </a:r>
          </a:p>
          <a:p>
            <a:pPr marL="0" indent="0">
              <a:buNone/>
            </a:pPr>
            <a:r>
              <a:rPr lang="en-US" sz="1800" b="1" dirty="0"/>
              <a:t>Verify Now : </a:t>
            </a:r>
            <a:r>
              <a:rPr lang="en-US" sz="2400" b="1" u="sng" dirty="0">
                <a:hlinkClick r:id="rId2"/>
              </a:rPr>
              <a:t>https://company-secure.com/verify</a:t>
            </a:r>
            <a:endParaRPr lang="en-US" sz="2400" b="1" u="sng" dirty="0"/>
          </a:p>
          <a:p>
            <a:pPr marL="0" indent="0">
              <a:buNone/>
            </a:pPr>
            <a:endParaRPr lang="en-US" sz="2400" b="1" u="sng" dirty="0"/>
          </a:p>
          <a:p>
            <a:pPr marL="0" indent="0">
              <a:buNone/>
            </a:pPr>
            <a:r>
              <a:rPr lang="en-US" sz="2400" b="1" dirty="0">
                <a:sym typeface="Wingdings" panose="05000000000000000000" pitchFamily="2" charset="2"/>
              </a:rPr>
              <a:t> </a:t>
            </a:r>
            <a:r>
              <a:rPr lang="en-US" sz="2400" b="1" dirty="0"/>
              <a:t>Keywords: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Account will be disabled</a:t>
            </a:r>
          </a:p>
          <a:p>
            <a:pPr marL="0" indent="0">
              <a:buNone/>
            </a:pPr>
            <a:r>
              <a:rPr lang="en-US" sz="2400" dirty="0"/>
              <a:t>	Immediate action required</a:t>
            </a:r>
          </a:p>
          <a:p>
            <a:pPr marL="0" indent="0">
              <a:buNone/>
            </a:pPr>
            <a:r>
              <a:rPr lang="en-US" sz="2400" dirty="0"/>
              <a:t>	Limited time</a:t>
            </a:r>
          </a:p>
          <a:p>
            <a:pPr marL="0" indent="0">
              <a:buNone/>
            </a:pPr>
            <a:r>
              <a:rPr lang="en-US" sz="2400" dirty="0"/>
              <a:t>             Link</a:t>
            </a:r>
          </a:p>
          <a:p>
            <a:pPr marL="0" indent="0">
              <a:buNone/>
            </a:pPr>
            <a:endParaRPr lang="en-US" sz="24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00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46094A-0275-BF74-292A-3215BE2E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E3E76-7945-9FD6-821D-A09ADAF3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How a Phishing Attack Works</a:t>
            </a:r>
            <a:r>
              <a:rPr lang="en-US" sz="6000" b="1" u="sng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6000" b="1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u="sng" dirty="0">
                <a:solidFill>
                  <a:srgbClr val="FF0000"/>
                </a:solidFill>
                <a:latin typeface="+mn-lt"/>
              </a:rPr>
              <a:t>Step 3: Malicious Link Clicked</a:t>
            </a:r>
            <a:endParaRPr lang="en-US" sz="54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F9451001-D293-E777-F33E-2BE36449FA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7910" y="1625600"/>
            <a:ext cx="9199739" cy="509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sz="1800" b="1" dirty="0"/>
              <a:t>                                     Verify Now : </a:t>
            </a:r>
            <a:r>
              <a:rPr lang="en-US" sz="2400" u="sng" dirty="0">
                <a:hlinkClick r:id="rId2"/>
              </a:rPr>
              <a:t>https://company-secure.com/verify</a:t>
            </a:r>
            <a:endParaRPr lang="en-US" sz="2400" u="sng" dirty="0"/>
          </a:p>
          <a:p>
            <a:pPr marL="0" indent="0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200" dirty="0">
                <a:solidFill>
                  <a:srgbClr val="FF0000"/>
                </a:solidFill>
              </a:rPr>
              <a:t>      </a:t>
            </a:r>
            <a:r>
              <a:rPr lang="en-US" sz="2200" b="1" u="sng" dirty="0">
                <a:solidFill>
                  <a:srgbClr val="FF0000"/>
                </a:solidFill>
              </a:rPr>
              <a:t>Step 4: Fake Login Page</a:t>
            </a:r>
          </a:p>
          <a:p>
            <a:pPr algn="ctr"/>
            <a:r>
              <a:rPr lang="en-US" sz="1800" dirty="0"/>
              <a:t>Fake website copies the real login page design</a:t>
            </a:r>
          </a:p>
          <a:p>
            <a:pPr algn="ctr"/>
            <a:r>
              <a:rPr lang="en-US" sz="1800" dirty="0"/>
              <a:t>Company logo and branding are imitated</a:t>
            </a:r>
          </a:p>
          <a:p>
            <a:pPr algn="ctr"/>
            <a:r>
              <a:rPr lang="en-US" sz="1800" b="1" dirty="0"/>
              <a:t>Asks for email and password</a:t>
            </a:r>
          </a:p>
          <a:p>
            <a:pPr marL="0" indent="0">
              <a:buNone/>
            </a:pPr>
            <a:r>
              <a:rPr lang="en-US" sz="1800" b="1" dirty="0"/>
              <a:t>                                                          Key Message: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Looks real, but is fake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200" dirty="0">
                <a:solidFill>
                  <a:srgbClr val="FF0000"/>
                </a:solidFill>
              </a:rPr>
              <a:t>        </a:t>
            </a:r>
            <a:r>
              <a:rPr lang="en-US" sz="2200" b="1" u="sng" dirty="0">
                <a:solidFill>
                  <a:srgbClr val="FF0000"/>
                </a:solidFill>
              </a:rPr>
              <a:t>Step 5: Credentials Stolen</a:t>
            </a:r>
          </a:p>
          <a:p>
            <a:pPr algn="ctr"/>
            <a:r>
              <a:rPr lang="en-US" sz="1800" dirty="0"/>
              <a:t>User </a:t>
            </a:r>
            <a:r>
              <a:rPr lang="en-US" sz="1800" u="sng" dirty="0"/>
              <a:t>enters login information</a:t>
            </a:r>
          </a:p>
          <a:p>
            <a:pPr algn="ctr"/>
            <a:r>
              <a:rPr lang="en-US" sz="1800" dirty="0"/>
              <a:t>Information is sent to the attacker</a:t>
            </a:r>
          </a:p>
          <a:p>
            <a:pPr marL="0" indent="0" algn="ctr">
              <a:buNone/>
            </a:pPr>
            <a:r>
              <a:rPr lang="en-US" sz="1800" b="1" dirty="0"/>
              <a:t>           Key Message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: No system is hacked — the user provides the data</a:t>
            </a:r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10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06EB093-66A5-5F62-4DF0-915B71DA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577989-AF9F-C3E0-C91D-D862A97A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How a Phishing Attack Works</a:t>
            </a:r>
            <a:endParaRPr lang="en-US" sz="54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304D959B-52A1-C6C6-9633-9C41609FF9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7910" y="1275644"/>
            <a:ext cx="9199739" cy="544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2200" b="1" u="sng" dirty="0">
                <a:solidFill>
                  <a:srgbClr val="FF0000"/>
                </a:solidFill>
              </a:rPr>
              <a:t>Step 6: Attacker Takes Control</a:t>
            </a:r>
          </a:p>
          <a:p>
            <a:pPr marL="0" indent="0" algn="ctr">
              <a:buNone/>
            </a:pPr>
            <a:r>
              <a:rPr lang="en-US" sz="2400" dirty="0"/>
              <a:t>Attacker </a:t>
            </a:r>
            <a:r>
              <a:rPr lang="en-US" sz="2400" u="sng" dirty="0"/>
              <a:t>accesses the email</a:t>
            </a:r>
            <a:r>
              <a:rPr lang="en-US" sz="2400" dirty="0"/>
              <a:t> account</a:t>
            </a:r>
          </a:p>
          <a:p>
            <a:pPr marL="0" indent="0" algn="ctr">
              <a:buNone/>
            </a:pPr>
            <a:r>
              <a:rPr lang="en-US" sz="2400" dirty="0"/>
              <a:t>Sends phishing emails using the </a:t>
            </a:r>
            <a:r>
              <a:rPr lang="en-US" sz="2400" u="sng" dirty="0"/>
              <a:t>victim’s identity</a:t>
            </a:r>
          </a:p>
          <a:p>
            <a:pPr marL="0" indent="0" algn="ctr">
              <a:buNone/>
            </a:pPr>
            <a:r>
              <a:rPr lang="en-US" sz="2400" dirty="0"/>
              <a:t>Steals confidential </a:t>
            </a:r>
            <a:r>
              <a:rPr lang="en-US" sz="2400" u="sng" dirty="0"/>
              <a:t>company data</a:t>
            </a:r>
          </a:p>
          <a:p>
            <a:pPr marL="0" indent="0" algn="ctr">
              <a:buNone/>
            </a:pPr>
            <a:r>
              <a:rPr lang="en-US" sz="2400" u="sng" dirty="0"/>
              <a:t>Changes the password and locks the user out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200" b="1" u="sng" dirty="0">
                <a:solidFill>
                  <a:srgbClr val="FF0000"/>
                </a:solidFill>
              </a:rPr>
              <a:t>Key Takeaways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Phishing targets people, not systems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Urgency is a major warning sign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Always verify before clicking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Report suspicious emails immediately</a:t>
            </a:r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53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153109-9D32-2925-4020-26A1935B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1243"/>
            <a:ext cx="10515600" cy="1456265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u="sng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423F2F-A3A6-A1C3-6EBB-C1601C3A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2800"/>
            <a:ext cx="10515600" cy="536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</a:rPr>
              <a:t>📌    Urgent </a:t>
            </a:r>
            <a:r>
              <a:rPr lang="en-US" b="1" u="sng" dirty="0">
                <a:solidFill>
                  <a:srgbClr val="FF0000"/>
                </a:solidFill>
              </a:rPr>
              <a:t>or Threatening </a:t>
            </a:r>
            <a:r>
              <a:rPr lang="en-US" b="1" u="sng" dirty="0" err="1">
                <a:solidFill>
                  <a:srgbClr val="FF0000"/>
                </a:solidFill>
              </a:rPr>
              <a:t>LanguageSign</a:t>
            </a:r>
            <a:r>
              <a:rPr lang="en-US" b="1" u="sng" dirty="0" smtClean="0">
                <a:solidFill>
                  <a:srgbClr val="FF0000"/>
                </a:solidFill>
              </a:rPr>
              <a:t>:</a:t>
            </a:r>
          </a:p>
          <a:p>
            <a:pPr marL="0" indent="0" algn="ctr">
              <a:buNone/>
            </a:pPr>
            <a:endParaRPr lang="en-US" b="1" u="sng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email creates </a:t>
            </a:r>
            <a:r>
              <a:rPr lang="en-US" b="1" dirty="0">
                <a:solidFill>
                  <a:srgbClr val="FF0000"/>
                </a:solidFill>
              </a:rPr>
              <a:t>panic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urgency</a:t>
            </a:r>
            <a:r>
              <a:rPr lang="en-US" dirty="0"/>
              <a:t> to force quick action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  <a:tabLst>
                <a:tab pos="2628900" algn="l"/>
              </a:tabLst>
            </a:pPr>
            <a:r>
              <a:rPr lang="en-US" dirty="0" smtClean="0"/>
              <a:t>Real-Life </a:t>
            </a:r>
            <a:r>
              <a:rPr lang="en-US" dirty="0"/>
              <a:t>Example:“</a:t>
            </a:r>
            <a:r>
              <a:rPr lang="en-US" dirty="0">
                <a:solidFill>
                  <a:srgbClr val="FF9900"/>
                </a:solidFill>
              </a:rPr>
              <a:t>⚠</a:t>
            </a:r>
            <a:r>
              <a:rPr lang="en-US" dirty="0"/>
              <a:t> Your account will be </a:t>
            </a:r>
            <a:r>
              <a:rPr lang="en-US" u="sng" dirty="0"/>
              <a:t>suspended</a:t>
            </a:r>
            <a:r>
              <a:rPr lang="en-US" dirty="0"/>
              <a:t> within 24 </a:t>
            </a:r>
            <a:r>
              <a:rPr lang="en-US" dirty="0" smtClean="0"/>
              <a:t>	</a:t>
            </a:r>
            <a:r>
              <a:rPr lang="en-US" dirty="0" err="1" smtClean="0"/>
              <a:t>hours.Click</a:t>
            </a:r>
            <a:r>
              <a:rPr lang="en-US" dirty="0" smtClean="0"/>
              <a:t> </a:t>
            </a:r>
            <a:r>
              <a:rPr lang="en-US" dirty="0"/>
              <a:t>the link immediately to avoid permanent </a:t>
            </a:r>
            <a:r>
              <a:rPr lang="en-US" dirty="0" smtClean="0"/>
              <a:t>	closure.”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2690813" algn="l"/>
              </a:tabLst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b="1" dirty="0" smtClean="0">
                <a:solidFill>
                  <a:srgbClr val="FF0000"/>
                </a:solidFill>
              </a:rPr>
              <a:t>Suspicious</a:t>
            </a:r>
            <a:r>
              <a:rPr lang="en-US" dirty="0" smtClean="0"/>
              <a:t>: Legitimate </a:t>
            </a:r>
            <a:r>
              <a:rPr lang="en-US" dirty="0"/>
              <a:t>companies rarely pressure users with </a:t>
            </a:r>
            <a:r>
              <a:rPr lang="en-US" dirty="0" smtClean="0"/>
              <a:t>	threats </a:t>
            </a:r>
            <a:r>
              <a:rPr lang="en-US" dirty="0"/>
              <a:t>or deadlines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6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  <a:tabLst>
                <a:tab pos="2171700" algn="l"/>
              </a:tabLst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/>
              <a:t>Suspicious Sender Email </a:t>
            </a:r>
            <a:r>
              <a:rPr lang="en-US" b="1" dirty="0" err="1" smtClean="0"/>
              <a:t>AddressSign</a:t>
            </a:r>
            <a:r>
              <a:rPr lang="en-US" b="1" dirty="0" smtClean="0"/>
              <a:t>:</a:t>
            </a:r>
          </a:p>
          <a:p>
            <a:pPr marL="0" indent="0">
              <a:buNone/>
              <a:tabLst>
                <a:tab pos="2171700" algn="l"/>
              </a:tabLst>
            </a:pPr>
            <a:r>
              <a:rPr lang="en-US" dirty="0" smtClean="0"/>
              <a:t>The sender’s email looks 	official but uses a fake or altered domain.</a:t>
            </a:r>
          </a:p>
          <a:p>
            <a:pPr marL="0" indent="0">
              <a:buNone/>
              <a:tabLst>
                <a:tab pos="2171700" algn="l"/>
              </a:tabLst>
            </a:pPr>
            <a:r>
              <a:rPr lang="en-US" dirty="0" smtClean="0"/>
              <a:t>Real-Life Example: </a:t>
            </a:r>
            <a:r>
              <a:rPr lang="en-US" u="sng" dirty="0" smtClean="0"/>
              <a:t>support@paypaI-secure.com</a:t>
            </a:r>
            <a:r>
              <a:rPr lang="en-US" dirty="0" smtClean="0"/>
              <a:t> (Uses capital “I” instead of lowercase “l”).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2171700" algn="l"/>
              </a:tabLst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Suspicious</a:t>
            </a:r>
            <a:r>
              <a:rPr lang="en-US" dirty="0" smtClean="0"/>
              <a:t>: Official </a:t>
            </a:r>
            <a:r>
              <a:rPr lang="en-US" dirty="0"/>
              <a:t>PayPal emails come only from </a:t>
            </a:r>
            <a:r>
              <a:rPr lang="en-US" dirty="0" smtClean="0"/>
              <a:t>	@</a:t>
            </a:r>
            <a:r>
              <a:rPr lang="en-US" dirty="0"/>
              <a:t>paypal.com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7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 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b="1" dirty="0"/>
              <a:t>Generic </a:t>
            </a:r>
            <a:r>
              <a:rPr lang="en-US" b="1" dirty="0" err="1"/>
              <a:t>GreetingSign</a:t>
            </a:r>
            <a:r>
              <a:rPr lang="en-US" b="1" dirty="0" smtClean="0"/>
              <a:t>: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email </a:t>
            </a:r>
            <a:r>
              <a:rPr lang="en-US" dirty="0">
                <a:solidFill>
                  <a:srgbClr val="FF0000"/>
                </a:solidFill>
              </a:rPr>
              <a:t>does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use your real name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 “</a:t>
            </a:r>
            <a:r>
              <a:rPr lang="en-US" dirty="0">
                <a:solidFill>
                  <a:srgbClr val="FF0000"/>
                </a:solidFill>
              </a:rPr>
              <a:t>Dear </a:t>
            </a:r>
            <a:r>
              <a:rPr lang="en-US" dirty="0" smtClean="0">
                <a:solidFill>
                  <a:srgbClr val="FF0000"/>
                </a:solidFill>
              </a:rPr>
              <a:t>Customer</a:t>
            </a:r>
            <a:r>
              <a:rPr lang="en-US" dirty="0" smtClean="0"/>
              <a:t>”, “</a:t>
            </a:r>
            <a:r>
              <a:rPr lang="en-US" dirty="0">
                <a:solidFill>
                  <a:srgbClr val="FF0000"/>
                </a:solidFill>
              </a:rPr>
              <a:t>Dear </a:t>
            </a:r>
            <a:r>
              <a:rPr lang="en-US" dirty="0" smtClean="0">
                <a:solidFill>
                  <a:srgbClr val="FF0000"/>
                </a:solidFill>
              </a:rPr>
              <a:t>User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  <a:tabLst>
                <a:tab pos="2919413" algn="l"/>
              </a:tabLst>
            </a:pPr>
            <a:r>
              <a:rPr lang="en-US" dirty="0" smtClean="0"/>
              <a:t>Why </a:t>
            </a:r>
            <a:r>
              <a:rPr lang="en-US" dirty="0"/>
              <a:t>It’s Suspicious</a:t>
            </a:r>
            <a:r>
              <a:rPr lang="en-US" dirty="0" smtClean="0"/>
              <a:t>: Legitimate </a:t>
            </a:r>
            <a:r>
              <a:rPr lang="en-US" dirty="0"/>
              <a:t>organizations usually address you by </a:t>
            </a:r>
            <a:r>
              <a:rPr lang="en-US" dirty="0" smtClean="0"/>
              <a:t>	your </a:t>
            </a:r>
            <a:r>
              <a:rPr lang="en-US" dirty="0"/>
              <a:t>full name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4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📌    </a:t>
            </a:r>
            <a:r>
              <a:rPr lang="en-US" b="1" dirty="0" smtClean="0"/>
              <a:t>Suspicious </a:t>
            </a:r>
            <a:r>
              <a:rPr lang="en-US" b="1" dirty="0" err="1"/>
              <a:t>LinksSign</a:t>
            </a:r>
            <a:r>
              <a:rPr lang="en-US" b="1" dirty="0" smtClean="0"/>
              <a:t>: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link text looks normal but redirects to a fake website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Text </a:t>
            </a:r>
            <a:r>
              <a:rPr lang="en-US" dirty="0"/>
              <a:t>shown: </a:t>
            </a:r>
            <a:r>
              <a:rPr lang="en-US" dirty="0" smtClean="0">
                <a:hlinkClick r:id="rId2"/>
              </a:rPr>
              <a:t>www.bank.com</a:t>
            </a:r>
            <a:r>
              <a:rPr lang="en-US" dirty="0" smtClean="0"/>
              <a:t> Actual </a:t>
            </a:r>
            <a:r>
              <a:rPr lang="en-US" dirty="0"/>
              <a:t>link: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bank-secure-login.net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Suspicious</a:t>
            </a:r>
            <a:r>
              <a:rPr lang="en-US" dirty="0" smtClean="0"/>
              <a:t>: Phishing </a:t>
            </a:r>
            <a:r>
              <a:rPr lang="en-US" dirty="0"/>
              <a:t>links often mimic real websites with small changes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9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  </a:t>
            </a:r>
            <a:r>
              <a:rPr lang="en-US" b="1" dirty="0"/>
              <a:t>Requests for Sensitive </a:t>
            </a:r>
            <a:r>
              <a:rPr lang="en-US" b="1" dirty="0" err="1"/>
              <a:t>InformationSign</a:t>
            </a:r>
            <a:r>
              <a:rPr lang="en-US" b="1" dirty="0" smtClean="0"/>
              <a:t>: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email asks for </a:t>
            </a:r>
            <a:r>
              <a:rPr lang="en-US" dirty="0">
                <a:solidFill>
                  <a:srgbClr val="C00000"/>
                </a:solidFill>
              </a:rPr>
              <a:t>passwords, OTPs, PINs, or card details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 err="1"/>
              <a:t>Example:“Please</a:t>
            </a:r>
            <a:r>
              <a:rPr lang="en-US" dirty="0"/>
              <a:t> confirm your password and OTP to restore your account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Suspicious</a:t>
            </a:r>
            <a:r>
              <a:rPr lang="en-US" dirty="0" smtClean="0"/>
              <a:t>: No </a:t>
            </a:r>
            <a:r>
              <a:rPr lang="en-US" dirty="0"/>
              <a:t>legitimate company asks for sensitive information via email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5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/>
              <a:t>Spelling </a:t>
            </a:r>
            <a:r>
              <a:rPr lang="en-US" b="1" dirty="0"/>
              <a:t>and Grammar </a:t>
            </a:r>
            <a:r>
              <a:rPr lang="en-US" b="1" dirty="0" smtClean="0"/>
              <a:t>Mistakes Sign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email contains unusual spelling or grammatical errors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 “</a:t>
            </a:r>
            <a:r>
              <a:rPr lang="en-US" dirty="0"/>
              <a:t>Your </a:t>
            </a:r>
            <a:r>
              <a:rPr lang="en-US" dirty="0" err="1"/>
              <a:t>acount</a:t>
            </a:r>
            <a:r>
              <a:rPr lang="en-US" dirty="0"/>
              <a:t> has been block. Verify </a:t>
            </a:r>
            <a:r>
              <a:rPr lang="en-US" dirty="0" err="1"/>
              <a:t>immediatly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Suspicious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Professional </a:t>
            </a:r>
            <a:r>
              <a:rPr lang="en-US" dirty="0"/>
              <a:t>companies proofread their communications carefully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0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890DC-5B6B-7CBC-9064-C751CCB7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Our Phishing Awareness Agenda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EE3509D0-554E-D1F0-BB66-B74F852EE0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739137"/>
            <a:ext cx="957015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Introduction to Phishing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Phishing Risks &amp; Impact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Types of Phishing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Real-Life Examples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Attack Flow (Step-by-Step)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Identification Signs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 Do’s and Don’ts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Reporting Procedure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Best Practices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Live Demo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Takeaways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2884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📌    Unexpected Attachments Sign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 </a:t>
            </a:r>
            <a:r>
              <a:rPr lang="en-US" dirty="0"/>
              <a:t>attachment is sent without explanation or prior request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  <a:tabLst>
                <a:tab pos="2690813" algn="l"/>
              </a:tabLst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Attachment</a:t>
            </a:r>
            <a:r>
              <a:rPr lang="en-US" dirty="0">
                <a:solidFill>
                  <a:srgbClr val="FF0000"/>
                </a:solidFill>
              </a:rPr>
              <a:t>: Invoice_48932.zip </a:t>
            </a:r>
            <a:r>
              <a:rPr lang="en-US" dirty="0" smtClean="0"/>
              <a:t>or 	</a:t>
            </a:r>
            <a:r>
              <a:rPr lang="en-US" dirty="0" smtClean="0">
                <a:solidFill>
                  <a:srgbClr val="FF0000"/>
                </a:solidFill>
              </a:rPr>
              <a:t>PaymentDetails.exe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Suspicious</a:t>
            </a:r>
            <a:r>
              <a:rPr lang="en-US" dirty="0" smtClean="0"/>
              <a:t>: Attachments </a:t>
            </a:r>
            <a:r>
              <a:rPr lang="en-US" dirty="0"/>
              <a:t>may contain </a:t>
            </a:r>
            <a:r>
              <a:rPr lang="en-US" dirty="0">
                <a:solidFill>
                  <a:srgbClr val="FF0000"/>
                </a:solidFill>
              </a:rPr>
              <a:t>malware</a:t>
            </a:r>
            <a:r>
              <a:rPr lang="en-US" dirty="0"/>
              <a:t> or </a:t>
            </a:r>
            <a:r>
              <a:rPr lang="en-US" dirty="0" err="1">
                <a:solidFill>
                  <a:srgbClr val="FF0000"/>
                </a:solidFill>
              </a:rPr>
              <a:t>ransomware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3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📌     </a:t>
            </a:r>
            <a:r>
              <a:rPr lang="en-US" b="1" dirty="0"/>
              <a:t>Mismatched Branding or </a:t>
            </a:r>
            <a:r>
              <a:rPr lang="en-US" b="1" dirty="0" smtClean="0"/>
              <a:t>Design Sign</a:t>
            </a: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Logos, </a:t>
            </a:r>
            <a:r>
              <a:rPr lang="en-US" dirty="0"/>
              <a:t>colors, or formatting do not match the official brand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  <a:tabLst>
                <a:tab pos="2690813" algn="l"/>
              </a:tabLst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 Gmail </a:t>
            </a:r>
            <a:r>
              <a:rPr lang="en-US" dirty="0"/>
              <a:t>logo used in an email claiming to be from </a:t>
            </a:r>
            <a:r>
              <a:rPr lang="en-US" dirty="0" smtClean="0"/>
              <a:t>	Microsoft. Such as </a:t>
            </a:r>
            <a:r>
              <a:rPr lang="en-US" dirty="0"/>
              <a:t>r</a:t>
            </a:r>
            <a:r>
              <a:rPr lang="en-US" dirty="0" smtClean="0"/>
              <a:t>icrosoft.com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>
                <a:solidFill>
                  <a:srgbClr val="FF0000"/>
                </a:solidFill>
              </a:rPr>
              <a:t>Suspicious</a:t>
            </a:r>
            <a:r>
              <a:rPr lang="en-US" dirty="0" smtClean="0"/>
              <a:t>: Phishing </a:t>
            </a:r>
            <a:r>
              <a:rPr lang="en-US" dirty="0"/>
              <a:t>emails often copy branding poorly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2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📌 </a:t>
            </a:r>
            <a:r>
              <a:rPr lang="en-US" b="1" dirty="0" smtClean="0"/>
              <a:t>   Too </a:t>
            </a:r>
            <a:r>
              <a:rPr lang="en-US" b="1" dirty="0"/>
              <a:t>Good to Be True </a:t>
            </a:r>
            <a:r>
              <a:rPr lang="en-US" b="1" dirty="0" smtClean="0"/>
              <a:t>Offers Sign: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Promises </a:t>
            </a:r>
            <a:r>
              <a:rPr lang="en-US" dirty="0"/>
              <a:t>of free money, prizes, or rewards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/>
              <a:t>Example:“</a:t>
            </a:r>
            <a:r>
              <a:rPr lang="en-US" dirty="0">
                <a:solidFill>
                  <a:srgbClr val="7030A0"/>
                </a:solidFill>
              </a:rPr>
              <a:t>🎉 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Congratulations</a:t>
            </a:r>
            <a:r>
              <a:rPr lang="en-US" dirty="0">
                <a:solidFill>
                  <a:srgbClr val="FF0000"/>
                </a:solidFill>
              </a:rPr>
              <a:t>! </a:t>
            </a:r>
            <a:r>
              <a:rPr lang="en-US" dirty="0"/>
              <a:t>You’ve won $1,000 from Google </a:t>
            </a:r>
            <a:r>
              <a:rPr lang="en-US" dirty="0">
                <a:solidFill>
                  <a:srgbClr val="FF0000"/>
                </a:solidFill>
              </a:rPr>
              <a:t>Lottery</a:t>
            </a:r>
            <a:r>
              <a:rPr lang="en-US" dirty="0" smtClean="0"/>
              <a:t>!”</a:t>
            </a:r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Suspicious</a:t>
            </a:r>
            <a:r>
              <a:rPr lang="en-US" dirty="0" smtClean="0"/>
              <a:t>: Legitimate </a:t>
            </a:r>
            <a:r>
              <a:rPr lang="en-US" dirty="0"/>
              <a:t>companies do not give prizes randomly via email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9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Identification Signs of a Phishing Email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📌 </a:t>
            </a:r>
            <a:r>
              <a:rPr lang="en-US" b="1" dirty="0" smtClean="0"/>
              <a:t>   Call </a:t>
            </a:r>
            <a:r>
              <a:rPr lang="en-US" b="1" dirty="0"/>
              <a:t>to Action Without </a:t>
            </a:r>
            <a:r>
              <a:rPr lang="en-US" b="1" dirty="0" smtClean="0"/>
              <a:t>Verification Sign</a:t>
            </a: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email pushes you to click links or download files </a:t>
            </a:r>
            <a:r>
              <a:rPr lang="en-US" dirty="0" smtClean="0"/>
              <a:t>immediately.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Real-Life </a:t>
            </a:r>
            <a:r>
              <a:rPr lang="en-US" dirty="0"/>
              <a:t>Example</a:t>
            </a:r>
            <a:r>
              <a:rPr lang="en-US" dirty="0" smtClean="0"/>
              <a:t>: “</a:t>
            </a:r>
            <a:r>
              <a:rPr lang="en-US" dirty="0">
                <a:solidFill>
                  <a:srgbClr val="FF0000"/>
                </a:solidFill>
              </a:rPr>
              <a:t>Click</a:t>
            </a:r>
            <a:r>
              <a:rPr lang="en-US" dirty="0"/>
              <a:t> here to </a:t>
            </a:r>
            <a:r>
              <a:rPr lang="en-US" dirty="0">
                <a:solidFill>
                  <a:srgbClr val="FF0000"/>
                </a:solidFill>
              </a:rPr>
              <a:t>secure</a:t>
            </a:r>
            <a:r>
              <a:rPr lang="en-US" dirty="0"/>
              <a:t> your account now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/>
              <a:t>It’s </a:t>
            </a:r>
            <a:r>
              <a:rPr lang="en-US" dirty="0" smtClean="0"/>
              <a:t>Suspicious: </a:t>
            </a:r>
            <a:r>
              <a:rPr lang="en-US" dirty="0" smtClean="0">
                <a:solidFill>
                  <a:schemeClr val="accent6"/>
                </a:solidFill>
              </a:rPr>
              <a:t>Always </a:t>
            </a:r>
            <a:r>
              <a:rPr lang="en-US" dirty="0">
                <a:solidFill>
                  <a:schemeClr val="accent6"/>
                </a:solidFill>
              </a:rPr>
              <a:t>verify</a:t>
            </a:r>
            <a:r>
              <a:rPr lang="en-US" dirty="0"/>
              <a:t> through the official website instead of clicking links</a:t>
            </a:r>
            <a:r>
              <a:rPr lang="en-US" dirty="0"/>
              <a:t>. </a:t>
            </a:r>
            <a:r>
              <a:rPr lang="en-US" dirty="0">
                <a:solidFill>
                  <a:schemeClr val="accent6"/>
                </a:solidFill>
              </a:rPr>
              <a:t>🛡 </a:t>
            </a:r>
            <a:r>
              <a:rPr lang="en-US" dirty="0" smtClean="0">
                <a:solidFill>
                  <a:schemeClr val="accent6"/>
                </a:solidFill>
              </a:rPr>
              <a:t>  </a:t>
            </a:r>
            <a:r>
              <a:rPr lang="en-US" dirty="0" smtClean="0"/>
              <a:t>User </a:t>
            </a:r>
            <a:r>
              <a:rPr lang="en-US" dirty="0"/>
              <a:t>Do’s and Don’ts in Case of Phishing Attacks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58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365125"/>
            <a:ext cx="11253354" cy="1325563"/>
          </a:xfrm>
        </p:spPr>
        <p:txBody>
          <a:bodyPr/>
          <a:lstStyle/>
          <a:p>
            <a:pPr marL="0" indent="0"/>
            <a:r>
              <a:rPr lang="en-US" b="1" dirty="0" smtClean="0">
                <a:solidFill>
                  <a:srgbClr val="FF0000"/>
                </a:solidFill>
              </a:rPr>
              <a:t>What </a:t>
            </a:r>
            <a:r>
              <a:rPr lang="en-US" b="1" dirty="0">
                <a:solidFill>
                  <a:srgbClr val="FF0000"/>
                </a:solidFill>
              </a:rPr>
              <a:t>to Do When You Receive a </a:t>
            </a:r>
            <a:r>
              <a:rPr lang="en-US" b="1" dirty="0" smtClean="0">
                <a:solidFill>
                  <a:srgbClr val="FF0000"/>
                </a:solidFill>
              </a:rPr>
              <a:t>Suspicious Email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📌  </a:t>
            </a:r>
            <a:r>
              <a:rPr lang="en-US" b="1" dirty="0" smtClean="0"/>
              <a:t>  What </a:t>
            </a:r>
            <a:r>
              <a:rPr lang="en-US" b="1" dirty="0"/>
              <a:t>to </a:t>
            </a:r>
            <a:r>
              <a:rPr lang="en-US" b="1" dirty="0" smtClean="0"/>
              <a:t>Do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Stay </a:t>
            </a:r>
            <a:r>
              <a:rPr lang="en-US" dirty="0">
                <a:solidFill>
                  <a:schemeClr val="accent6"/>
                </a:solidFill>
              </a:rPr>
              <a:t>calm</a:t>
            </a:r>
            <a:r>
              <a:rPr lang="en-US" dirty="0"/>
              <a:t> and think before clicking or </a:t>
            </a:r>
            <a:r>
              <a:rPr lang="en-US" dirty="0" smtClean="0"/>
              <a:t>responding Read </a:t>
            </a:r>
            <a:r>
              <a:rPr lang="en-US" dirty="0"/>
              <a:t>the email </a:t>
            </a:r>
            <a:r>
              <a:rPr lang="en-US" dirty="0" smtClean="0"/>
              <a:t>carefully Check </a:t>
            </a:r>
            <a:r>
              <a:rPr lang="en-US" dirty="0"/>
              <a:t>the sender’s email </a:t>
            </a:r>
            <a:r>
              <a:rPr lang="en-US" dirty="0" smtClean="0"/>
              <a:t>address Hover </a:t>
            </a:r>
            <a:r>
              <a:rPr lang="en-US" dirty="0"/>
              <a:t>over links to see the real </a:t>
            </a:r>
            <a:r>
              <a:rPr lang="en-US" dirty="0" smtClean="0"/>
              <a:t>URL.</a:t>
            </a:r>
          </a:p>
          <a:p>
            <a:pPr marL="0" indent="0">
              <a:buNone/>
            </a:pPr>
            <a:r>
              <a:rPr lang="en-US" dirty="0" smtClean="0"/>
              <a:t>Example: An </a:t>
            </a:r>
            <a:r>
              <a:rPr lang="en-US" dirty="0"/>
              <a:t>email claims to be from your bank asking you to “verify your account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→ </a:t>
            </a:r>
            <a:r>
              <a:rPr lang="en-US" dirty="0"/>
              <a:t>Check the sender domain and link before taking action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8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45" y="365125"/>
            <a:ext cx="11087099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b="1" dirty="0" smtClean="0"/>
              <a:t> Do </a:t>
            </a:r>
            <a:r>
              <a:rPr lang="en-US" b="1" dirty="0"/>
              <a:t>Not Click or </a:t>
            </a:r>
            <a:r>
              <a:rPr lang="en-US" b="1" dirty="0" smtClean="0"/>
              <a:t>Open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Do </a:t>
            </a:r>
            <a:r>
              <a:rPr lang="en-US" dirty="0"/>
              <a:t>not click suspicious </a:t>
            </a:r>
            <a:r>
              <a:rPr lang="en-US" dirty="0" smtClean="0"/>
              <a:t>links Do </a:t>
            </a:r>
            <a:r>
              <a:rPr lang="en-US" dirty="0"/>
              <a:t>not open unexpected </a:t>
            </a:r>
            <a:r>
              <a:rPr lang="en-US" dirty="0" smtClean="0"/>
              <a:t>attachments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Example: Email </a:t>
            </a:r>
            <a:r>
              <a:rPr lang="en-US" dirty="0"/>
              <a:t>attachment: Invoice_2025.zip from an </a:t>
            </a:r>
            <a:r>
              <a:rPr lang="en-US" dirty="0">
                <a:solidFill>
                  <a:srgbClr val="FF0000"/>
                </a:solidFill>
              </a:rPr>
              <a:t>unknown </a:t>
            </a:r>
            <a:r>
              <a:rPr lang="en-US" dirty="0" smtClean="0">
                <a:solidFill>
                  <a:srgbClr val="FF0000"/>
                </a:solidFill>
              </a:rPr>
              <a:t>sender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→ </a:t>
            </a:r>
            <a:r>
              <a:rPr lang="en-US" dirty="0"/>
              <a:t>Do not download or open 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2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91" y="365125"/>
            <a:ext cx="11139053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  Verify </a:t>
            </a:r>
            <a:r>
              <a:rPr lang="en-US" b="1" dirty="0"/>
              <a:t>Through Official </a:t>
            </a:r>
            <a:r>
              <a:rPr lang="en-US" b="1" dirty="0" smtClean="0"/>
              <a:t>Channels 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Visit the </a:t>
            </a:r>
            <a:r>
              <a:rPr lang="en-US" dirty="0"/>
              <a:t>official website directly (type the URL manually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Contact </a:t>
            </a:r>
            <a:r>
              <a:rPr lang="en-US" dirty="0"/>
              <a:t>customer support using known phone numbers or </a:t>
            </a:r>
            <a:r>
              <a:rPr lang="en-US" dirty="0" smtClean="0"/>
              <a:t>apps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Example: Instead </a:t>
            </a:r>
            <a:r>
              <a:rPr lang="en-US" dirty="0"/>
              <a:t>of clicking an email link, open your bank app to check alerts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13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37" y="365125"/>
            <a:ext cx="11045536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  Never </a:t>
            </a:r>
            <a:r>
              <a:rPr lang="en-US" b="1" dirty="0"/>
              <a:t>Share Sensitive </a:t>
            </a:r>
            <a:r>
              <a:rPr lang="en-US" b="1" dirty="0" smtClean="0"/>
              <a:t>Information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Do </a:t>
            </a:r>
            <a:r>
              <a:rPr lang="en-US" dirty="0"/>
              <a:t>not share </a:t>
            </a:r>
            <a:r>
              <a:rPr lang="en-US" dirty="0" smtClean="0">
                <a:solidFill>
                  <a:srgbClr val="FF0000"/>
                </a:solidFill>
              </a:rPr>
              <a:t>passwords</a:t>
            </a:r>
            <a:r>
              <a:rPr lang="en-US" dirty="0" smtClean="0"/>
              <a:t>. Do </a:t>
            </a:r>
            <a:r>
              <a:rPr lang="en-US" dirty="0"/>
              <a:t>not share </a:t>
            </a:r>
            <a:r>
              <a:rPr lang="en-US" dirty="0">
                <a:solidFill>
                  <a:srgbClr val="FF0000"/>
                </a:solidFill>
              </a:rPr>
              <a:t>OTP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PIN</a:t>
            </a:r>
            <a:r>
              <a:rPr lang="en-US" dirty="0"/>
              <a:t>, or </a:t>
            </a:r>
            <a:r>
              <a:rPr lang="en-US" dirty="0">
                <a:solidFill>
                  <a:srgbClr val="FF0000"/>
                </a:solidFill>
              </a:rPr>
              <a:t>card</a:t>
            </a:r>
            <a:r>
              <a:rPr lang="en-US" dirty="0"/>
              <a:t> </a:t>
            </a:r>
            <a:r>
              <a:rPr lang="en-US" dirty="0" smtClean="0"/>
              <a:t>details. Do </a:t>
            </a:r>
            <a:r>
              <a:rPr lang="en-US" dirty="0"/>
              <a:t>not reply with personal </a:t>
            </a:r>
            <a:r>
              <a:rPr lang="en-US" dirty="0" smtClean="0"/>
              <a:t>information.</a:t>
            </a:r>
          </a:p>
          <a:p>
            <a:pPr marL="0" indent="0">
              <a:buNone/>
            </a:pPr>
            <a:r>
              <a:rPr lang="en-US" dirty="0" smtClean="0"/>
              <a:t>Example: Email </a:t>
            </a:r>
            <a:r>
              <a:rPr lang="en-US" dirty="0"/>
              <a:t>asks: “Send your OTP to secure your account”→ Legitimate companies never ask for OTPs via email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89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09" y="365125"/>
            <a:ext cx="11014363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/>
              <a:t>Report </a:t>
            </a:r>
            <a:r>
              <a:rPr lang="en-US" b="1" dirty="0"/>
              <a:t>the Phishing </a:t>
            </a:r>
            <a:r>
              <a:rPr lang="en-US" b="1" dirty="0" smtClean="0"/>
              <a:t>Attempt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Report </a:t>
            </a:r>
            <a:r>
              <a:rPr lang="en-US" dirty="0"/>
              <a:t>the email to IT/Security </a:t>
            </a:r>
            <a:r>
              <a:rPr lang="en-US" dirty="0" smtClean="0"/>
              <a:t>Team.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/>
              <a:t>the “Report Phishing” option in your email </a:t>
            </a:r>
            <a:r>
              <a:rPr lang="en-US" dirty="0" smtClean="0"/>
              <a:t>client Inform </a:t>
            </a:r>
            <a:r>
              <a:rPr lang="en-US" dirty="0"/>
              <a:t>your organization </a:t>
            </a:r>
            <a:r>
              <a:rPr lang="en-US" dirty="0" smtClean="0"/>
              <a:t>immediately.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Example: Forward </a:t>
            </a:r>
            <a:r>
              <a:rPr lang="en-US" dirty="0"/>
              <a:t>the email to: </a:t>
            </a:r>
            <a:r>
              <a:rPr lang="en-US" dirty="0" smtClean="0"/>
              <a:t>security@company.com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6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27" y="365125"/>
            <a:ext cx="11191009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 </a:t>
            </a:r>
            <a:r>
              <a:rPr lang="en-US" b="1" dirty="0" smtClean="0"/>
              <a:t>Delete </a:t>
            </a:r>
            <a:r>
              <a:rPr lang="en-US" b="1" dirty="0"/>
              <a:t>After </a:t>
            </a:r>
            <a:r>
              <a:rPr lang="en-US" b="1" dirty="0" smtClean="0"/>
              <a:t>Reporting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Delete </a:t>
            </a:r>
            <a:r>
              <a:rPr lang="en-US" dirty="0"/>
              <a:t>the email after </a:t>
            </a:r>
            <a:r>
              <a:rPr lang="en-US" dirty="0" smtClean="0"/>
              <a:t>reporting.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Empty </a:t>
            </a:r>
            <a:r>
              <a:rPr lang="en-US" dirty="0"/>
              <a:t>the trash folder if </a:t>
            </a:r>
            <a:r>
              <a:rPr lang="en-US" dirty="0" smtClean="0"/>
              <a:t>required.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Reason: Prevents </a:t>
            </a:r>
            <a:r>
              <a:rPr lang="en-US" dirty="0"/>
              <a:t>accidental clicks later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9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06C9F81-C49B-ADB8-ECB1-94A0E09AF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D41627-D391-3D7C-1160-D5CCF875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Introduction to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1DB1B6C7-E6A2-BE9D-C8E6-D508532BF0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96622"/>
            <a:ext cx="9569450" cy="306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cyber attack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 tricks users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sharing sensitive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Attackers pretend to be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trusted sources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(IT, Bank, Company, Email Provider)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targets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Passwords, OTPs, Financial data, Company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Phishing attacks rely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human mistakes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technical hacking</a:t>
            </a:r>
          </a:p>
        </p:txBody>
      </p:sp>
    </p:spTree>
    <p:extLst>
      <p:ext uri="{BB962C8B-B14F-4D97-AF65-F5344CB8AC3E}">
        <p14:creationId xmlns:p14="http://schemas.microsoft.com/office/powerpoint/2010/main" val="2676800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365125"/>
            <a:ext cx="11055928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b="1" dirty="0" smtClean="0"/>
              <a:t> If </a:t>
            </a:r>
            <a:r>
              <a:rPr lang="en-US" b="1" dirty="0"/>
              <a:t>You Clicked a Phishing Link (Immediate Actions</a:t>
            </a:r>
            <a:r>
              <a:rPr lang="en-US" b="1" dirty="0" smtClean="0"/>
              <a:t>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Disconnect</a:t>
            </a:r>
            <a:r>
              <a:rPr lang="en-US" dirty="0" smtClean="0"/>
              <a:t> </a:t>
            </a:r>
            <a:r>
              <a:rPr lang="en-US" dirty="0"/>
              <a:t>from the </a:t>
            </a:r>
            <a:r>
              <a:rPr lang="en-US" dirty="0" smtClean="0"/>
              <a:t>internet.</a:t>
            </a:r>
          </a:p>
          <a:p>
            <a:pPr marL="0" indent="0">
              <a:buNone/>
            </a:pPr>
            <a:r>
              <a:rPr lang="en-US" dirty="0" smtClean="0"/>
              <a:t>Example: Clicked </a:t>
            </a:r>
            <a:r>
              <a:rPr lang="en-US" dirty="0"/>
              <a:t>a fake Microsoft login page → Reset password instantly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your passwords </a:t>
            </a:r>
            <a:r>
              <a:rPr lang="en-US" dirty="0">
                <a:solidFill>
                  <a:srgbClr val="FF0000"/>
                </a:solidFill>
              </a:rPr>
              <a:t>immediately</a:t>
            </a:r>
            <a:r>
              <a:rPr lang="en-US" dirty="0"/>
              <a:t>. Inform IT/Security team Run antivirus or endpoint security scan.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74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4" y="365125"/>
            <a:ext cx="11055927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/>
              <a:t>   Do </a:t>
            </a:r>
            <a:r>
              <a:rPr lang="en-US" b="1" dirty="0"/>
              <a:t>Not Panic or Hide </a:t>
            </a:r>
            <a:r>
              <a:rPr lang="en-US" b="1" dirty="0" smtClean="0"/>
              <a:t>Mistakes 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Do </a:t>
            </a:r>
            <a:r>
              <a:rPr lang="en-US" dirty="0">
                <a:solidFill>
                  <a:srgbClr val="00B050"/>
                </a:solidFill>
              </a:rPr>
              <a:t>not </a:t>
            </a:r>
            <a:r>
              <a:rPr lang="en-US" dirty="0" smtClean="0">
                <a:solidFill>
                  <a:srgbClr val="00B050"/>
                </a:solidFill>
              </a:rPr>
              <a:t>panic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Do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hide the </a:t>
            </a:r>
            <a:r>
              <a:rPr lang="en-US" dirty="0" smtClean="0"/>
              <a:t>incident. </a:t>
            </a:r>
            <a:r>
              <a:rPr lang="en-US" dirty="0" smtClean="0">
                <a:solidFill>
                  <a:srgbClr val="FF0000"/>
                </a:solidFill>
              </a:rPr>
              <a:t>Do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/>
              <a:t>delay </a:t>
            </a:r>
            <a:r>
              <a:rPr lang="en-US" dirty="0" smtClean="0"/>
              <a:t>reporting.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Why: Early </a:t>
            </a:r>
            <a:r>
              <a:rPr lang="en-US" dirty="0"/>
              <a:t>reporting helps prevent bigger damage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50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45" y="365125"/>
            <a:ext cx="11107881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📌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  Follow </a:t>
            </a:r>
            <a:r>
              <a:rPr lang="en-US" b="1" dirty="0"/>
              <a:t>Security Best </a:t>
            </a:r>
            <a:r>
              <a:rPr lang="en-US" b="1" dirty="0" smtClean="0"/>
              <a:t>Practices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Enable </a:t>
            </a:r>
            <a:r>
              <a:rPr lang="en-US" dirty="0">
                <a:solidFill>
                  <a:srgbClr val="00B050"/>
                </a:solidFill>
              </a:rPr>
              <a:t>Two-Factor Authentication</a:t>
            </a:r>
            <a:r>
              <a:rPr lang="en-US" dirty="0"/>
              <a:t> (2FA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Keep </a:t>
            </a:r>
            <a:r>
              <a:rPr lang="en-US" dirty="0"/>
              <a:t>OS, browser, and apps </a:t>
            </a:r>
            <a:r>
              <a:rPr lang="en-US" dirty="0" smtClean="0"/>
              <a:t>updated.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/>
              <a:t>strong and </a:t>
            </a:r>
            <a:r>
              <a:rPr lang="en-US" dirty="0">
                <a:solidFill>
                  <a:srgbClr val="00B050"/>
                </a:solidFill>
              </a:rPr>
              <a:t>unique</a:t>
            </a:r>
            <a:r>
              <a:rPr lang="en-US" dirty="0"/>
              <a:t> </a:t>
            </a:r>
            <a:r>
              <a:rPr lang="en-US" dirty="0" smtClean="0"/>
              <a:t>passwords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1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365125"/>
            <a:ext cx="11035144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to Do When You Receive a Suspicious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📌 </a:t>
            </a:r>
            <a:r>
              <a:rPr lang="en-US" b="1" dirty="0" smtClean="0"/>
              <a:t>   Quick </a:t>
            </a:r>
            <a:r>
              <a:rPr lang="en-US" b="1" dirty="0"/>
              <a:t>Summary – 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Remember This </a:t>
            </a:r>
            <a:r>
              <a:rPr lang="en-US" dirty="0" smtClean="0">
                <a:solidFill>
                  <a:schemeClr val="accent6"/>
                </a:solidFill>
              </a:rPr>
              <a:t>✅</a:t>
            </a:r>
            <a:r>
              <a:rPr lang="en-US" dirty="0" smtClean="0"/>
              <a:t> Verify </a:t>
            </a:r>
            <a:r>
              <a:rPr lang="en-US" dirty="0"/>
              <a:t>sender and </a:t>
            </a:r>
            <a:r>
              <a:rPr lang="en-US" dirty="0" smtClean="0"/>
              <a:t>links.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Report </a:t>
            </a:r>
            <a:r>
              <a:rPr lang="en-US" dirty="0"/>
              <a:t>suspicious </a:t>
            </a:r>
            <a:r>
              <a:rPr lang="en-US" dirty="0" smtClean="0"/>
              <a:t>emails. Use </a:t>
            </a:r>
            <a:r>
              <a:rPr lang="en-US" dirty="0"/>
              <a:t>official </a:t>
            </a:r>
            <a:r>
              <a:rPr lang="en-US" dirty="0" err="1" smtClean="0"/>
              <a:t>channels.</a:t>
            </a:r>
            <a:r>
              <a:rPr lang="en-US" dirty="0" err="1" smtClean="0">
                <a:solidFill>
                  <a:srgbClr val="FF0000"/>
                </a:solidFill>
              </a:rPr>
              <a:t>❌Don’t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click unknown </a:t>
            </a:r>
            <a:r>
              <a:rPr lang="en-US" dirty="0" smtClean="0"/>
              <a:t>links. </a:t>
            </a: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share passwords or </a:t>
            </a:r>
            <a:r>
              <a:rPr lang="en-US" dirty="0" smtClean="0"/>
              <a:t>OTPs. </a:t>
            </a: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</a:t>
            </a:r>
            <a:r>
              <a:rPr lang="en-US" dirty="0"/>
              <a:t>trust urgent or prize </a:t>
            </a:r>
            <a:r>
              <a:rPr lang="en-US" dirty="0" smtClean="0"/>
              <a:t>messages.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71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🔐    Think Before </a:t>
            </a:r>
            <a:r>
              <a:rPr lang="en-US" dirty="0"/>
              <a:t>You Click – Security Starts with You</a:t>
            </a:r>
            <a:r>
              <a:rPr lang="en-US" dirty="0" smtClean="0"/>
              <a:t>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6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C6C1D8D-4883-8118-74E9-2569F8B78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8657D4-808D-C293-4EC5-75B1CAC1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</a:rPr>
              <a:t>Phishing Risks &amp; Impact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546A63D2-2608-1658-6EC0-535C85142C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275644"/>
            <a:ext cx="9569450" cy="53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1800" b="1" dirty="0"/>
              <a:t>Account Compromise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Stolen credentials allow attackers to take full control of email and systems</a:t>
            </a:r>
          </a:p>
          <a:p>
            <a:r>
              <a:rPr lang="en-US" sz="1800" b="1" dirty="0"/>
              <a:t>Data Breach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Confidential company and client information can be exposed or leaked</a:t>
            </a:r>
          </a:p>
          <a:p>
            <a:r>
              <a:rPr lang="en-US" sz="1800" b="1" dirty="0"/>
              <a:t>Financial Loss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Fraudulent transactions, ransom demands, and recovery costs</a:t>
            </a:r>
          </a:p>
          <a:p>
            <a:r>
              <a:rPr lang="en-US" sz="1800" b="1" dirty="0"/>
              <a:t>Identity Misuse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Attackers send phishing emails using the victim’s identity</a:t>
            </a:r>
          </a:p>
          <a:p>
            <a:r>
              <a:rPr lang="en-US" sz="1800" b="1" dirty="0"/>
              <a:t>Business Disruption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Locked accounts, system downtime, and operational delays</a:t>
            </a:r>
          </a:p>
          <a:p>
            <a:r>
              <a:rPr lang="en-US" sz="1800" b="1" dirty="0"/>
              <a:t>Reputation Damage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Loss of trust from customers, partners, and stakeholders</a:t>
            </a:r>
          </a:p>
          <a:p>
            <a:r>
              <a:rPr lang="en-US" sz="1800" b="1" dirty="0"/>
              <a:t>Legal &amp; Compliance Risk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Possible regulatory violations and penalties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B2E8CEC-9576-B97C-8236-E9A1D721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DE5530-7841-E0BE-1503-ED0B9626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21"/>
            <a:ext cx="10515600" cy="111759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Types of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FA22DB0D-9639-067B-5B63-C0D692C157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96621"/>
            <a:ext cx="9569450" cy="546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Email Phishing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Fake emails pretending to be from trusted organizations   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Smishing (SMS Phishing)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Fraudulent text messages with malicious links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1B1A66-3BC5-3871-389F-CA6BC1827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21" y="1724376"/>
            <a:ext cx="4967112" cy="2238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89484ED-2F7B-FE3B-2B7B-3A1C87367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21" y="4684887"/>
            <a:ext cx="5057424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81419DE-DF9C-63DB-0B9A-E35EF22C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798AE6-F215-0891-00C5-899D512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21"/>
            <a:ext cx="10515600" cy="111759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Types of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126AD13E-3CD7-18FC-11A0-BD3C2E69B0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28889"/>
            <a:ext cx="9569450" cy="553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Vishing (Voice Phishing)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Phone calls impersonating banks or IT support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Clone Phishing</a:t>
            </a:r>
          </a:p>
          <a:p>
            <a:pPr marL="0" indent="0">
              <a:buNone/>
            </a:pPr>
            <a:r>
              <a:rPr lang="en-US" sz="1800" b="1" dirty="0"/>
              <a:t>     </a:t>
            </a:r>
            <a:r>
              <a:rPr lang="en-US" sz="1800" dirty="0"/>
              <a:t>Legitimate-looking emails copied and resent with malicious links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B5860A-36A0-9BB1-803A-FFAC143D4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4" y="1804810"/>
            <a:ext cx="4967112" cy="1924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55674C-FAED-7A3C-CEC5-5674C243F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4" y="4484513"/>
            <a:ext cx="496711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5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68E3FB7-6C2F-BD47-CB07-45DA20DB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6E2D7-191D-F8F1-092D-3B5D0345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20"/>
            <a:ext cx="10515600" cy="88053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Types of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B82891DA-E60A-3444-EB82-750022786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666045"/>
            <a:ext cx="9569450" cy="599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Whaling</a:t>
            </a:r>
          </a:p>
          <a:p>
            <a:pPr marL="0" indent="0">
              <a:buNone/>
            </a:pPr>
            <a:r>
              <a:rPr lang="en-US" sz="1800" dirty="0"/>
              <a:t>    Phishing attacks targeting senior management or executives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Social Media Phishing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Fake messages and links sent through social platforms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02E8AB5-84FF-C139-94E5-5E5A193B3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3" y="1357489"/>
            <a:ext cx="4572000" cy="2308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B63BBBF-E40B-EA5A-1BB3-E78CB1ED34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3" y="4549422"/>
            <a:ext cx="4572000" cy="23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0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C917654-D96D-C4D0-3A5E-0DFF9FF36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349838-0A9E-3C2F-DB02-BEA65E80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21"/>
            <a:ext cx="10515600" cy="1117599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Types of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A55E65F6-56BD-20AE-A507-8F47E9E038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824089"/>
            <a:ext cx="9569450" cy="355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Spear Phishing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Targeted attacks focused on specific individuals or roles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A53638B-632E-2665-78C2-C3C0CBB9A2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22" y="1459719"/>
            <a:ext cx="5768622" cy="31122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768F328-7138-5C93-0ADF-B793BEF957D1}"/>
              </a:ext>
            </a:extLst>
          </p:cNvPr>
          <p:cNvSpPr txBox="1"/>
          <p:nvPr/>
        </p:nvSpPr>
        <p:spPr>
          <a:xfrm>
            <a:off x="1004712" y="4801229"/>
            <a:ext cx="10848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u="sng" dirty="0">
                <a:solidFill>
                  <a:schemeClr val="accent2">
                    <a:lumMod val="50000"/>
                  </a:schemeClr>
                </a:solidFill>
              </a:rPr>
              <a:t>Spear Phishing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/>
              <a:t>A </a:t>
            </a:r>
            <a:r>
              <a:rPr lang="en-US" sz="1200" b="1" dirty="0"/>
              <a:t>targeted phishing attack</a:t>
            </a:r>
            <a:r>
              <a:rPr lang="en-US" sz="1200" dirty="0"/>
              <a:t> aimed at a specific individual or role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/>
              <a:t>Uses </a:t>
            </a:r>
            <a:r>
              <a:rPr lang="en-US" sz="1200" b="1" dirty="0"/>
              <a:t>personal or job‑related information</a:t>
            </a:r>
            <a:r>
              <a:rPr lang="en-US" sz="1200" dirty="0"/>
              <a:t> to appear legitimate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/>
              <a:t>Often impersonates </a:t>
            </a:r>
            <a:r>
              <a:rPr lang="en-US" sz="1200" b="1" dirty="0"/>
              <a:t>senior management, finance, or IT staff</a:t>
            </a:r>
            <a:endParaRPr lang="en-US" sz="1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/>
              <a:t>Messages are </a:t>
            </a:r>
            <a:r>
              <a:rPr lang="en-US" sz="1200" b="1" dirty="0"/>
              <a:t>customized</a:t>
            </a:r>
            <a:r>
              <a:rPr lang="en-US" sz="1200" dirty="0"/>
              <a:t>, not sent in bulk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dirty="0"/>
              <a:t>Designed to steal </a:t>
            </a:r>
            <a:r>
              <a:rPr lang="en-US" sz="1200" b="1" dirty="0"/>
              <a:t>credentials, sensitive data, or money</a:t>
            </a:r>
            <a:endParaRPr lang="en-US" sz="1200" dirty="0"/>
          </a:p>
          <a:p>
            <a:pPr>
              <a:buNone/>
            </a:pP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pPr>
              <a:buNone/>
            </a:pPr>
            <a:r>
              <a:rPr lang="en-US" sz="1200" b="1" dirty="0"/>
              <a:t>Key Message: The more personal the email looks, the more dangerous it is.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6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3FB57C1-6595-AE89-D50A-0FE53BFF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37415A-015D-AFEB-E868-03247AA2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020"/>
            <a:ext cx="10515600" cy="88053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2">
                    <a:lumMod val="50000"/>
                  </a:schemeClr>
                </a:solidFill>
              </a:rPr>
              <a:t>Types of Phishing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80615D80-7AB9-EE4B-14D5-08CEC65CF9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04710"/>
            <a:ext cx="9569450" cy="565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u="sng" dirty="0">
                <a:solidFill>
                  <a:schemeClr val="accent2">
                    <a:lumMod val="50000"/>
                  </a:schemeClr>
                </a:solidFill>
              </a:rPr>
              <a:t>Key Message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C00000"/>
                </a:solidFill>
              </a:rPr>
              <a:t>Phishing comes in many forms — not just email.</a:t>
            </a:r>
            <a:endParaRPr lang="en-US" sz="3600" dirty="0">
              <a:solidFill>
                <a:srgbClr val="C00000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5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1261</Words>
  <Application>Microsoft Office PowerPoint</Application>
  <PresentationFormat>Custom</PresentationFormat>
  <Paragraphs>321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Phishing Attacks Awareness</vt:lpstr>
      <vt:lpstr>Our Phishing Awareness Agenda</vt:lpstr>
      <vt:lpstr>Introduction to Phishing</vt:lpstr>
      <vt:lpstr>Phishing Risks &amp; Impact</vt:lpstr>
      <vt:lpstr>Types of Phishing</vt:lpstr>
      <vt:lpstr>Types of Phishing</vt:lpstr>
      <vt:lpstr>Types of Phishing</vt:lpstr>
      <vt:lpstr>Types of Phishing</vt:lpstr>
      <vt:lpstr>Types of Phishing</vt:lpstr>
      <vt:lpstr>How a Phishing Attack Works Step 1:  Email Received</vt:lpstr>
      <vt:lpstr>How a Phishing Attack Works Step 2:  Creating Urgency &amp; Fear</vt:lpstr>
      <vt:lpstr>How a Phishing Attack Works Step 3: Malicious Link Clicked</vt:lpstr>
      <vt:lpstr>How a Phishing Attack Works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Identification Signs of a Phishing Email 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What to Do When You Receive a Suspicious Email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Attacks Awareness</dc:title>
  <dc:creator>Network Technology</dc:creator>
  <cp:lastModifiedBy>RAY HAN</cp:lastModifiedBy>
  <cp:revision>16</cp:revision>
  <dcterms:created xsi:type="dcterms:W3CDTF">2025-12-18T04:10:13Z</dcterms:created>
  <dcterms:modified xsi:type="dcterms:W3CDTF">2025-12-19T16:07:26Z</dcterms:modified>
</cp:coreProperties>
</file>